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317ebb54e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317ebb54e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7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74f8945b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74f8945b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7d18007e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7d18007ea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7d18007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7d18007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317ebb54e_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317ebb54e_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c10f36d4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c10f36d4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317ebb54e_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317ebb54e_4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317ebb54e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317ebb54e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317ebb54e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317ebb54e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02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700" y="3700"/>
            <a:ext cx="9144000" cy="5143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000000"/>
                </a:highlight>
              </a:rPr>
              <a:t>ин</a:t>
            </a:r>
            <a:endParaRPr>
              <a:highlight>
                <a:srgbClr val="000000"/>
              </a:highlight>
            </a:endParaRPr>
          </a:p>
        </p:txBody>
      </p:sp>
      <p:cxnSp>
        <p:nvCxnSpPr>
          <p:cNvPr id="55" name="Google Shape;55;p13"/>
          <p:cNvCxnSpPr/>
          <p:nvPr/>
        </p:nvCxnSpPr>
        <p:spPr>
          <a:xfrm rot="10800000" flipH="1">
            <a:off x="517475" y="3335550"/>
            <a:ext cx="8223000" cy="111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642875" y="3437700"/>
            <a:ext cx="766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 нас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 rot="10800000" flipH="1">
            <a:off x="517475" y="4021350"/>
            <a:ext cx="8223000" cy="111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825" y="770875"/>
            <a:ext cx="6324951" cy="204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500" y="4418400"/>
            <a:ext cx="6324951" cy="44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270175" y="259600"/>
            <a:ext cx="642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Воплощать мечту Клиента владеть автомобилем, который соответствует его желаниям и возможностям.</a:t>
            </a: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75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0" y="4308650"/>
            <a:ext cx="9144000" cy="29543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ЛИДА  МИНСК  МОЛОДЕЧНО  БАРАНОВИЧИ   ПИНСК ВИТЕБСК  МОГИЛЕВ   БОРИСОВ   ГРОДНО   БОБРУЙСК   МОЗЫРЬ  ПОЛОЦК  СОЛИГОРСК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82AF9-0575-4563-9999-FF967064CAE0}"/>
              </a:ext>
            </a:extLst>
          </p:cNvPr>
          <p:cNvSpPr txBox="1"/>
          <p:nvPr/>
        </p:nvSpPr>
        <p:spPr>
          <a:xfrm>
            <a:off x="3482725" y="1329897"/>
            <a:ext cx="42942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Миссия компании </a:t>
            </a:r>
            <a:r>
              <a:rPr lang="ru-RU" sz="1400" dirty="0"/>
              <a:t>– мы предлагаем Партнерам и Клиентам не просто автомобили, а системное решение. 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Наша цель </a:t>
            </a:r>
            <a:r>
              <a:rPr lang="ru-RU" sz="1400" dirty="0"/>
              <a:t>— создать надежную экосистему, где </a:t>
            </a:r>
            <a:r>
              <a:rPr lang="ru-RU" sz="1400" b="1" dirty="0"/>
              <a:t>Партнеры</a:t>
            </a:r>
            <a:r>
              <a:rPr lang="ru-RU" sz="1400" dirty="0"/>
              <a:t> могут получить оборот Транспортных средств с минимальными рисками, а </a:t>
            </a:r>
            <a:r>
              <a:rPr lang="ru-RU" sz="1400" b="1" dirty="0"/>
              <a:t>Клиенты </a:t>
            </a:r>
            <a:r>
              <a:rPr lang="ru-RU" sz="1400" dirty="0"/>
              <a:t>получат лучшие автомобили по честным и прозрачным условиям.</a:t>
            </a:r>
            <a:endParaRPr lang="ru-BY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E26C9A-8691-4EA9-9BD9-DEBB55F40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3263"/>
            <a:ext cx="2479040" cy="33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52450" y="243550"/>
            <a:ext cx="64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 НАС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5125" y="1089213"/>
            <a:ext cx="8772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ПЕРВАЯ   И   ЕДИНСТВЕННАЯ   В   БЕЛАРУСИ   СЕТЬ АВТОХАУСОВ</a:t>
            </a:r>
            <a:endParaRPr sz="2100" b="1"/>
          </a:p>
        </p:txBody>
      </p:sp>
      <p:sp>
        <p:nvSpPr>
          <p:cNvPr id="67" name="Google Shape;67;p14"/>
          <p:cNvSpPr txBox="1"/>
          <p:nvPr/>
        </p:nvSpPr>
        <p:spPr>
          <a:xfrm>
            <a:off x="2013475" y="1745675"/>
            <a:ext cx="10128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0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622925" y="1616725"/>
            <a:ext cx="1646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III кв. 2024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308575" y="1616750"/>
            <a:ext cx="1646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IV кв. 2024</a:t>
            </a:r>
            <a:endParaRPr sz="12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19475" y="1616725"/>
            <a:ext cx="1646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кв. 2024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71200" y="1616725"/>
            <a:ext cx="1646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кв. 2024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33200" y="1745675"/>
            <a:ext cx="10128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0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618425" y="1759600"/>
            <a:ext cx="10128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0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132750" y="1733525"/>
            <a:ext cx="1786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0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 rot="10800000">
            <a:off x="4787200" y="1710625"/>
            <a:ext cx="365400" cy="1836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4"/>
          <p:cNvCxnSpPr/>
          <p:nvPr/>
        </p:nvCxnSpPr>
        <p:spPr>
          <a:xfrm rot="10800000" flipH="1">
            <a:off x="6723275" y="1720850"/>
            <a:ext cx="327000" cy="177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4"/>
          <p:cNvSpPr txBox="1"/>
          <p:nvPr/>
        </p:nvSpPr>
        <p:spPr>
          <a:xfrm>
            <a:off x="7161325" y="1616750"/>
            <a:ext cx="1646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II кв. 2025</a:t>
            </a:r>
            <a:endParaRPr sz="12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7036350" y="1733525"/>
            <a:ext cx="1786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10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0" y="4308650"/>
            <a:ext cx="9144000" cy="295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ЛИДА    МИНСК    МОЛОДЕЧНО    БАРАНОВИЧИ    ПИНСК    ВИТЕБСК    МОГИЛЕВ     БОРИСОВ    ГРОДНО    БОБРУЙСК   МОЗЫРЬ    ПОЛОЦК   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 rot="10800000">
            <a:off x="1648075" y="1703500"/>
            <a:ext cx="365400" cy="1836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/>
          <p:cNvCxnSpPr/>
          <p:nvPr/>
        </p:nvCxnSpPr>
        <p:spPr>
          <a:xfrm rot="10800000" flipH="1">
            <a:off x="3102475" y="1732450"/>
            <a:ext cx="327000" cy="177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4"/>
          <p:cNvSpPr txBox="1"/>
          <p:nvPr/>
        </p:nvSpPr>
        <p:spPr>
          <a:xfrm>
            <a:off x="177500" y="3546613"/>
            <a:ext cx="1646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350+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 в наличии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724275" y="3546613"/>
            <a:ext cx="1646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550+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 в наличии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298775" y="3546613"/>
            <a:ext cx="1646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850+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 в наличии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5101875" y="3546613"/>
            <a:ext cx="1646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1000+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 в наличии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7001675" y="3546613"/>
            <a:ext cx="1646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2300+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 в наличии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484725" y="3139075"/>
            <a:ext cx="1012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ФИЛИАЛА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5376763" y="3118000"/>
            <a:ext cx="1012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ФИЛИАЛОВ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3631700" y="3139075"/>
            <a:ext cx="1012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ФИЛИАЛОВ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051575" y="3139075"/>
            <a:ext cx="1012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ФИЛИАЛОВ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7276338" y="3118000"/>
            <a:ext cx="1012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ФИЛИАЛОВ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52450" y="305800"/>
            <a:ext cx="64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 НАС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841075" y="2147700"/>
            <a:ext cx="3305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dk1"/>
                </a:solidFill>
                <a:highlight>
                  <a:srgbClr val="D9D9D9"/>
                </a:highlight>
                <a:latin typeface="Montserrat"/>
                <a:ea typeface="Montserrat"/>
                <a:cs typeface="Montserrat"/>
                <a:sym typeface="Montserrat"/>
              </a:rPr>
              <a:t>1480+</a:t>
            </a:r>
            <a:endParaRPr sz="6000" b="1">
              <a:solidFill>
                <a:schemeClr val="dk1"/>
              </a:solidFill>
              <a:highlight>
                <a:srgbClr val="D9D9D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841075" y="3347963"/>
            <a:ext cx="2835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1030+  </a:t>
            </a:r>
            <a:endParaRPr sz="6000" b="1">
              <a:solidFill>
                <a:schemeClr val="lt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468450" y="2227875"/>
            <a:ext cx="22902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довольных клиентов в среднем в месяц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536963" y="3539475"/>
            <a:ext cx="24267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поступает в продажу хороших автомобилей в месяц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50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3841075" y="1039500"/>
            <a:ext cx="3051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dk1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  <a:t>580+ </a:t>
            </a:r>
            <a:endParaRPr sz="6000" b="1">
              <a:solidFill>
                <a:schemeClr val="dk1"/>
              </a:solidFill>
              <a:highlight>
                <a:srgbClr val="F4CC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467813" y="1137500"/>
            <a:ext cx="2565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проданных авто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среднем в месяц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" y="1008100"/>
            <a:ext cx="3641702" cy="378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-32400" y="2023163"/>
            <a:ext cx="699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УСЛУГИ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53775" y="2275075"/>
            <a:ext cx="4507500" cy="1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ПРОДАЖА НАДЕЖНЫХ АВТОМОБИЛЕЙ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КОМИССИОННАЯ ПРОДАЖА АВТОМОБИЛЕЙ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ПРОДАЖА ЭЛЕКТРОАВТОМОБИЛЕЙ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СРОЧНЫЙ ВЫКУП АВТО ДО 95% РЫНОЧНОЙ СТОИМОСТИ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УСКОРЕННАЯ ПРОДАЖА АВТОМОБИЛЯ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ГАРАНТИЯ НА АВТОМОБИЛИ С ПРОБЕГОМ СРОКОМ ДО 3-х ЛЕТ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-54500" y="3755125"/>
            <a:ext cx="621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ФИНАНСОВЫЕ ИНСТРУМЕНТЫ 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88975" y="3987625"/>
            <a:ext cx="40035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TRADE IN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КРЕДИТ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ЛИЗИНГ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5033775" y="1008100"/>
            <a:ext cx="4110300" cy="379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5408975" y="1043775"/>
            <a:ext cx="327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НАС ЛЮБЯТ КЛИЕНТЫ</a:t>
            </a:r>
            <a:endParaRPr sz="1700" b="1"/>
          </a:p>
        </p:txBody>
      </p:sp>
      <p:sp>
        <p:nvSpPr>
          <p:cNvPr id="122" name="Google Shape;122;p16"/>
          <p:cNvSpPr txBox="1"/>
          <p:nvPr/>
        </p:nvSpPr>
        <p:spPr>
          <a:xfrm>
            <a:off x="-88575" y="967213"/>
            <a:ext cx="383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НАШ УСПЕХ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388975" y="1214350"/>
            <a:ext cx="40035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ЧЕСТНЫЕ И НАДЕЖНЫЕ АВТОМОБИЛИ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КАЧЕСТВЕННЫЙ СЕРВИС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ДОВЕРИЕ КЛИЕНТОВ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ШИРОКИЙ ВЫБОР АВТОМОБИЛЕЙ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543975" y="2383800"/>
            <a:ext cx="28476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&gt;343.000</a:t>
            </a:r>
            <a:endParaRPr sz="3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ПОДПИСЧИКОВ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252450" y="319750"/>
            <a:ext cx="64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 НАС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996450" y="3150700"/>
            <a:ext cx="2044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наших аккаунтах в социальных сетях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title="maxresdefaul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775" y="3578025"/>
            <a:ext cx="1312156" cy="11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title="ti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339" y="3664299"/>
            <a:ext cx="1021187" cy="92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title="y_квадр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6559" y="3653813"/>
            <a:ext cx="1044284" cy="9472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5543975" y="1428313"/>
            <a:ext cx="30000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720+</a:t>
            </a:r>
            <a:r>
              <a:rPr lang="ru"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ПОЛОЖИТЕЛЬНЫХ ВИДЕО ОТЗЫВОВ ОТ НАШИХ КЛИЕНТОВ</a:t>
            </a:r>
            <a:endParaRPr sz="800"/>
          </a:p>
        </p:txBody>
      </p:sp>
      <p:pic>
        <p:nvPicPr>
          <p:cNvPr id="135" name="Google Shape;135;p16" title="ЛОГО САЙТА БЕЛ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175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270175" y="259600"/>
            <a:ext cx="642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 САЙТ.  </a:t>
            </a:r>
            <a:r>
              <a:rPr lang="ru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BUTIKAVTO.BY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75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3911" y="1106211"/>
            <a:ext cx="7133240" cy="34412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7" name="Google Shape;147;p17"/>
          <p:cNvSpPr/>
          <p:nvPr/>
        </p:nvSpPr>
        <p:spPr>
          <a:xfrm>
            <a:off x="75" y="4107325"/>
            <a:ext cx="9144000" cy="58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0102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270175" y="4159675"/>
            <a:ext cx="8278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5D0000"/>
                </a:solidFill>
                <a:latin typeface="Montserrat"/>
                <a:ea typeface="Montserrat"/>
                <a:cs typeface="Montserrat"/>
                <a:sym typeface="Montserrat"/>
              </a:rPr>
              <a:t>&gt;150.000 ПОСЕТИТЕЛЕЙ САЙТА ЕЖЕМЕСЯЧНО</a:t>
            </a:r>
            <a:endParaRPr sz="1100" b="1">
              <a:solidFill>
                <a:srgbClr val="5D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52450" y="305800"/>
            <a:ext cx="148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 УСПЕХ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224075" y="1063500"/>
            <a:ext cx="3399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  <a:highlight>
                  <a:srgbClr val="D9D9D9"/>
                </a:highlight>
                <a:latin typeface="Montserrat"/>
                <a:ea typeface="Montserrat"/>
                <a:cs typeface="Montserrat"/>
                <a:sym typeface="Montserrat"/>
              </a:rPr>
              <a:t>СИЛЬНЫЙ БРЕНД</a:t>
            </a:r>
            <a:endParaRPr sz="2000" b="1" dirty="0">
              <a:solidFill>
                <a:schemeClr val="dk1"/>
              </a:solidFill>
              <a:highlight>
                <a:srgbClr val="D9D9D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0" y="4308650"/>
            <a:ext cx="9144000" cy="295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ЛИДА    МИНСК    МОЛОДЕЧНО    БАРАНОВИЧИ    ПИНСК    ВИТЕБСК    МОГИЛЕВ     БОРИСОВ    ГРОДНО    БОБРУЙСК   МОЗЫРЬ    ПОЛОЦК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08475" y="1433043"/>
            <a:ext cx="4204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  <a:t>РЕКЛАМНАЯ ПОДДЕРЖКА</a:t>
            </a:r>
            <a:endParaRPr sz="1600" b="1" dirty="0">
              <a:solidFill>
                <a:schemeClr val="dk1"/>
              </a:solidFill>
              <a:highlight>
                <a:srgbClr val="F4CC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15147" y="1747713"/>
            <a:ext cx="4498828" cy="92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  <a:t>ЮРИДИЧЕСКАЯ ЧИСТОТА И ПРОЗРАЧНОСТЬ СДЕЛКИ КУПЛИ-ПРОДАЖИ АВТО</a:t>
            </a:r>
            <a:endParaRPr sz="1600" b="1" dirty="0">
              <a:solidFill>
                <a:schemeClr val="dk1"/>
              </a:solidFill>
              <a:highlight>
                <a:srgbClr val="F4CC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85075" y="2571750"/>
            <a:ext cx="4251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highlight>
                  <a:srgbClr val="D9D9D9"/>
                </a:highlight>
                <a:latin typeface="Montserrat"/>
                <a:ea typeface="Montserrat"/>
                <a:cs typeface="Montserrat"/>
                <a:sym typeface="Montserrat"/>
              </a:rPr>
              <a:t>СИЛЬНАЯ КОМАНДА</a:t>
            </a:r>
            <a:endParaRPr sz="1800" b="1" dirty="0">
              <a:solidFill>
                <a:schemeClr val="dk1"/>
              </a:solidFill>
              <a:highlight>
                <a:srgbClr val="D9D9D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18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50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3CA688-DA9F-49C0-8096-F5D1D4491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301" y="1018017"/>
            <a:ext cx="5231699" cy="3215315"/>
          </a:xfrm>
          <a:prstGeom prst="rect">
            <a:avLst/>
          </a:prstGeom>
        </p:spPr>
      </p:pic>
      <p:sp>
        <p:nvSpPr>
          <p:cNvPr id="16" name="Google Shape;193;p20">
            <a:extLst>
              <a:ext uri="{FF2B5EF4-FFF2-40B4-BE49-F238E27FC236}">
                <a16:creationId xmlns:a16="http://schemas.microsoft.com/office/drawing/2014/main" id="{DCAF4067-2174-458C-BE61-8387940BEA1A}"/>
              </a:ext>
            </a:extLst>
          </p:cNvPr>
          <p:cNvSpPr txBox="1"/>
          <p:nvPr/>
        </p:nvSpPr>
        <p:spPr>
          <a:xfrm>
            <a:off x="0" y="4308650"/>
            <a:ext cx="9144000" cy="29543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ЛИДА  МИНСК  МОЛОДЕЧНО  БАРАНОВИЧИ   ПИНСК ВИТЕБСК  МОГИЛЕВ   БОРИСОВ   ГРОДНО   БОБРУЙСК   МОЗЫРЬ  ПОЛОЦК  СОЛИГОРСК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270175" y="259600"/>
            <a:ext cx="64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ВЕЗДЕ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75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950" y="1260150"/>
            <a:ext cx="8352101" cy="13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0" y="4308650"/>
            <a:ext cx="9144000" cy="295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ЛИДА    МИНСК    МОЛОДЕЧНО    БАРАНОВИЧИ    ПИНСК    ВИТЕБСК    МОГИЛЕВ     БОРИСОВ    ГРОДНО    БОБРУЙСК   МОЗЫРЬ    ПОЛОЦК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4050" y="2761363"/>
            <a:ext cx="853875" cy="8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1975" y="2571750"/>
            <a:ext cx="1138470" cy="10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648" y="2778175"/>
            <a:ext cx="929823" cy="8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6376" y="2735726"/>
            <a:ext cx="929825" cy="90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40950" y="2723396"/>
            <a:ext cx="929825" cy="92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25525" y="2718367"/>
            <a:ext cx="929825" cy="93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3;p20">
            <a:extLst>
              <a:ext uri="{FF2B5EF4-FFF2-40B4-BE49-F238E27FC236}">
                <a16:creationId xmlns:a16="http://schemas.microsoft.com/office/drawing/2014/main" id="{B9C0B965-B171-4758-B476-D5B89DDBEEF0}"/>
              </a:ext>
            </a:extLst>
          </p:cNvPr>
          <p:cNvSpPr txBox="1"/>
          <p:nvPr/>
        </p:nvSpPr>
        <p:spPr>
          <a:xfrm>
            <a:off x="0" y="4308650"/>
            <a:ext cx="9144000" cy="29543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ЛИДА  МИНСК  МОЛОДЕЧНО  БАРАНОВИЧИ   ПИНСК ВИТЕБСК  МОГИЛЕВ   БОРИСОВ   ГРОДНО   БОБРУЙСК   МОЗЫРЬ  ПОЛОЦК  СОЛИГОРСК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270175" y="259600"/>
            <a:ext cx="642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ПРОДАЕМ ХОРОШИЕ АВТО.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ПРЕДОСТАВЛЯЕМ ГАРАНТИЮ СРОКОМ ДО 3-Х ЛЕТ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75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8896" y="1329595"/>
            <a:ext cx="6346207" cy="24843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3" name="Google Shape;193;p20"/>
          <p:cNvSpPr txBox="1"/>
          <p:nvPr/>
        </p:nvSpPr>
        <p:spPr>
          <a:xfrm>
            <a:off x="0" y="4308650"/>
            <a:ext cx="9144000" cy="295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ЛИДА    МИНСК    МОЛОДЕЧНО    БАРАНОВИЧИ    ПИНСК    ВИТЕБСК    МОГИЛЕВ     БОРИСОВ    ГРОДНО    БОБРУЙСК   МОЗЫРЬ    ПОЛОЦК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93;p20">
            <a:extLst>
              <a:ext uri="{FF2B5EF4-FFF2-40B4-BE49-F238E27FC236}">
                <a16:creationId xmlns:a16="http://schemas.microsoft.com/office/drawing/2014/main" id="{BD238A0C-8961-4884-AF37-46D49966F02E}"/>
              </a:ext>
            </a:extLst>
          </p:cNvPr>
          <p:cNvSpPr txBox="1"/>
          <p:nvPr/>
        </p:nvSpPr>
        <p:spPr>
          <a:xfrm>
            <a:off x="0" y="4308650"/>
            <a:ext cx="9144000" cy="29543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ЛИДА  МИНСК  МОЛОДЕЧНО  БАРАНОВИЧИ   ПИНСК ВИТЕБСК  МОГИЛЕВ   БОРИСОВ   ГРОДНО   БОБРУЙСК   МОЗЫРЬ  ПОЛОЦК  СОЛИГОРСК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0" y="4795950"/>
            <a:ext cx="9144000" cy="34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901975" y="4800450"/>
            <a:ext cx="305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нужен хороший авто - вам в BUTIKAVTO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3700" y="3700"/>
            <a:ext cx="9144000" cy="1004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270175" y="259600"/>
            <a:ext cx="642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Воплощать мечту Клиента владеть автомобилем, который соответствует его желаниям и возможностям.</a:t>
            </a: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550" y="158612"/>
            <a:ext cx="2145526" cy="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title="ЛОГО САЙТА БЕЛ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75" y="4883575"/>
            <a:ext cx="2426674" cy="1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0" y="4327925"/>
            <a:ext cx="9144000" cy="295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ЛИДА    МИНСК    МОЛОДЕЧНО    БАРАНОВИЧИ    ПИНСК    ВИТЕБСК    МОГИЛЕВ     БОРИСОВ    ГРОДНО    БОБРУЙСК   МОЗЫРЬ    ПОЛОЦК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82AF9-0575-4563-9999-FF967064CAE0}"/>
              </a:ext>
            </a:extLst>
          </p:cNvPr>
          <p:cNvSpPr txBox="1"/>
          <p:nvPr/>
        </p:nvSpPr>
        <p:spPr>
          <a:xfrm>
            <a:off x="2106508" y="1019644"/>
            <a:ext cx="42942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BUTIK</a:t>
            </a:r>
            <a:r>
              <a:rPr lang="ru-RU" dirty="0"/>
              <a:t>A</a:t>
            </a:r>
            <a:r>
              <a:rPr lang="en-US" dirty="0"/>
              <a:t>VTO</a:t>
            </a:r>
            <a:r>
              <a:rPr lang="ru-RU" dirty="0"/>
              <a:t> работает на рынке автомобилей с пробегом с 20</a:t>
            </a:r>
            <a:r>
              <a:rPr lang="en-US" dirty="0"/>
              <a:t>23</a:t>
            </a:r>
            <a:r>
              <a:rPr lang="ru-RU" dirty="0"/>
              <a:t> года.  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Мы – профессиональные игроки на рынке автомобилей с пробегом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Компания </a:t>
            </a:r>
            <a:r>
              <a:rPr lang="en-US" dirty="0"/>
              <a:t>BUTIK</a:t>
            </a:r>
            <a:r>
              <a:rPr lang="ru-RU" dirty="0"/>
              <a:t>A</a:t>
            </a:r>
            <a:r>
              <a:rPr lang="en-US" dirty="0"/>
              <a:t>VTO</a:t>
            </a:r>
            <a:r>
              <a:rPr lang="ru-RU" dirty="0"/>
              <a:t> входит в ТОП-5 компаний на рынке автомобилей с пробегом в Республике Беларусь!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Мы являемся региональной компанией, у нас более 2000 автомобилей в наличии, что позволяет Вам выбрать именно тот автомобиль, который Вы ищете.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53C3DA-F691-4F49-9326-18B6505B8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8100"/>
            <a:ext cx="1866367" cy="33117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D8922A-59CA-4FEA-B06B-4503488F9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941" y="1002490"/>
            <a:ext cx="2475191" cy="3298222"/>
          </a:xfrm>
          <a:prstGeom prst="rect">
            <a:avLst/>
          </a:prstGeom>
        </p:spPr>
      </p:pic>
      <p:sp>
        <p:nvSpPr>
          <p:cNvPr id="15" name="Google Shape;193;p20">
            <a:extLst>
              <a:ext uri="{FF2B5EF4-FFF2-40B4-BE49-F238E27FC236}">
                <a16:creationId xmlns:a16="http://schemas.microsoft.com/office/drawing/2014/main" id="{94622EFA-2C96-49CE-AAB0-8DB2B9C61195}"/>
              </a:ext>
            </a:extLst>
          </p:cNvPr>
          <p:cNvSpPr txBox="1"/>
          <p:nvPr/>
        </p:nvSpPr>
        <p:spPr>
          <a:xfrm>
            <a:off x="0" y="4308650"/>
            <a:ext cx="9144000" cy="29543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ЛИДА  МИНСК  МОЛОДЕЧНО  БАРАНОВИЧИ   ПИНСК ВИТЕБСК  МОГИЛЕВ   БОРИСОВ   ГРОДНО   БОБРУЙСК   МОЗЫРЬ  ПОЛОЦК  СОЛИГОРСК   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413136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532</Words>
  <Application>Microsoft Office PowerPoint</Application>
  <PresentationFormat>Экран (16:9)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Montserrat</vt:lpstr>
      <vt:lpstr>Arial</vt:lpstr>
      <vt:lpstr>Wingdings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3</cp:revision>
  <dcterms:modified xsi:type="dcterms:W3CDTF">2025-08-20T07:32:16Z</dcterms:modified>
</cp:coreProperties>
</file>